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319" r:id="rId3"/>
    <p:sldId id="334" r:id="rId4"/>
    <p:sldId id="331" r:id="rId5"/>
    <p:sldId id="333" r:id="rId6"/>
    <p:sldId id="320" r:id="rId7"/>
    <p:sldId id="321" r:id="rId8"/>
    <p:sldId id="308" r:id="rId9"/>
    <p:sldId id="322" r:id="rId10"/>
    <p:sldId id="309" r:id="rId11"/>
    <p:sldId id="323" r:id="rId12"/>
    <p:sldId id="324" r:id="rId13"/>
    <p:sldId id="313" r:id="rId14"/>
    <p:sldId id="326" r:id="rId15"/>
    <p:sldId id="328" r:id="rId16"/>
    <p:sldId id="325" r:id="rId17"/>
    <p:sldId id="330" r:id="rId18"/>
    <p:sldId id="300" r:id="rId19"/>
    <p:sldId id="329" r:id="rId20"/>
    <p:sldId id="304" r:id="rId21"/>
    <p:sldId id="335" r:id="rId22"/>
    <p:sldId id="318" r:id="rId23"/>
    <p:sldId id="303" r:id="rId24"/>
    <p:sldId id="302" r:id="rId25"/>
    <p:sldId id="336" r:id="rId26"/>
    <p:sldId id="306" r:id="rId27"/>
  </p:sldIdLst>
  <p:sldSz cx="9144000" cy="6858000" type="screen4x3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BEF8"/>
    <a:srgbClr val="E8F5FE"/>
    <a:srgbClr val="C7C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3FBA9-8F1B-498E-A371-A226EDF3FAB0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6425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375" y="9496425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706BE-9DCE-4606-8A42-2903561873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446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6850B187-200F-4096-A428-4ED8933F7F15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86394BFD-4CFF-4277-9CD7-2C79FE83C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50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9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41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35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577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85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01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63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6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29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83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7276-CA01-4842-9C0A-322F7BEE64E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0048-6735-4202-A5A6-4A31260BE8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80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30623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Current risk and compliance priorities for law firms 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83768" y="5949280"/>
            <a:ext cx="4104456" cy="360040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980728"/>
            <a:ext cx="2727598" cy="4248472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>
                <a:latin typeface="Verdana" pitchFamily="34" charset="0"/>
              </a:rPr>
              <a:t/>
            </a:r>
            <a:br>
              <a:rPr lang="en-GB" sz="1800" b="1" dirty="0">
                <a:latin typeface="Verdana" pitchFamily="34" charset="0"/>
              </a:rPr>
            </a:br>
            <a:r>
              <a:rPr lang="en-GB" sz="18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Developing a knowledge management strategy to capture and share knowledge is a fundamental component of effective risk management</a:t>
            </a:r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1800" b="1" dirty="0">
                <a:latin typeface="Verdana" pitchFamily="34" charset="0"/>
              </a:rPr>
              <a:t/>
            </a:r>
            <a:br>
              <a:rPr lang="en-GB" sz="1800" b="1" dirty="0">
                <a:latin typeface="Verdana" pitchFamily="34" charset="0"/>
              </a:rPr>
            </a:br>
            <a:r>
              <a:rPr lang="en-GB" sz="2000" dirty="0" smtClean="0">
                <a:latin typeface="Verdana" pitchFamily="34" charset="0"/>
              </a:rPr>
              <a:t/>
            </a:r>
            <a:br>
              <a:rPr lang="en-GB" sz="2000" dirty="0" smtClean="0">
                <a:latin typeface="Verdana" pitchFamily="34" charset="0"/>
              </a:rPr>
            </a:br>
            <a:endParaRPr lang="en-GB" sz="2000" dirty="0" smtClean="0">
              <a:latin typeface="Verdana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243666" y="1268760"/>
            <a:ext cx="5576805" cy="3600400"/>
            <a:chOff x="1299" y="973"/>
            <a:chExt cx="4092" cy="2723"/>
          </a:xfrm>
        </p:grpSpPr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1343" y="1919"/>
              <a:ext cx="1379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400" b="1" dirty="0" smtClean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Risk Management</a:t>
              </a:r>
              <a:endParaRPr lang="en-GB" sz="14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endParaRPr>
            </a:p>
          </p:txBody>
        </p:sp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3953" y="1893"/>
              <a:ext cx="1379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1400" b="1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Knowledge</a:t>
              </a:r>
            </a:p>
            <a:p>
              <a:pPr>
                <a:spcBef>
                  <a:spcPct val="50000"/>
                </a:spcBef>
              </a:pPr>
              <a:r>
                <a:rPr lang="en-GB" sz="1400" b="1" dirty="0">
                  <a:solidFill>
                    <a:schemeClr val="bg1">
                      <a:lumMod val="50000"/>
                    </a:schemeClr>
                  </a:solidFill>
                  <a:latin typeface="Verdana" pitchFamily="34" charset="0"/>
                </a:rPr>
                <a:t>Management</a:t>
              </a:r>
            </a:p>
          </p:txBody>
        </p:sp>
        <p:sp>
          <p:nvSpPr>
            <p:cNvPr id="70662" name="AutoShape 6"/>
            <p:cNvSpPr>
              <a:spLocks noChangeArrowheads="1"/>
            </p:cNvSpPr>
            <p:nvPr/>
          </p:nvSpPr>
          <p:spPr bwMode="auto">
            <a:xfrm>
              <a:off x="1529" y="973"/>
              <a:ext cx="3862" cy="896"/>
            </a:xfrm>
            <a:prstGeom prst="curvedDownArrow">
              <a:avLst>
                <a:gd name="adj1" fmla="val 86205"/>
                <a:gd name="adj2" fmla="val 17241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  <p:sp>
          <p:nvSpPr>
            <p:cNvPr id="70663" name="AutoShape 7"/>
            <p:cNvSpPr>
              <a:spLocks noChangeArrowheads="1"/>
            </p:cNvSpPr>
            <p:nvPr/>
          </p:nvSpPr>
          <p:spPr bwMode="auto">
            <a:xfrm flipH="1" flipV="1">
              <a:off x="1299" y="2628"/>
              <a:ext cx="3729" cy="1068"/>
            </a:xfrm>
            <a:prstGeom prst="curvedDownArrow">
              <a:avLst>
                <a:gd name="adj1" fmla="val 69831"/>
                <a:gd name="adj2" fmla="val 139663"/>
                <a:gd name="adj3" fmla="val 33333"/>
              </a:avLst>
            </a:prstGeom>
            <a:solidFill>
              <a:srgbClr val="6300B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1475656" y="6224538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94304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304800" y="0"/>
            <a:ext cx="838835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GB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 rot="3586185">
            <a:off x="4861933" y="1930813"/>
            <a:ext cx="2430882" cy="1310645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219700" y="4168775"/>
            <a:ext cx="259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Developing effective control measures </a:t>
            </a:r>
            <a:endParaRPr lang="en-GB" sz="1600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071957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b="1" dirty="0" smtClean="0">
                <a:solidFill>
                  <a:srgbClr val="FF0000"/>
                </a:solidFill>
                <a:latin typeface="Arial" charset="0"/>
              </a:rPr>
              <a:t>Monitoring and reviewing the effectiveness of compliance procedures</a:t>
            </a:r>
            <a:endParaRPr lang="en-GB" sz="16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 rot="8640000">
            <a:off x="3513660" y="4401459"/>
            <a:ext cx="1723804" cy="1854740"/>
          </a:xfrm>
          <a:prstGeom prst="curvedDownArrow">
            <a:avLst>
              <a:gd name="adj1" fmla="val 40359"/>
              <a:gd name="adj2" fmla="val 50000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 rot="17640000">
            <a:off x="615520" y="1915961"/>
            <a:ext cx="2659194" cy="1366927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buFontTx/>
              <a:buChar char="•"/>
              <a:defRPr/>
            </a:pPr>
            <a:endParaRPr lang="en-GB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8367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Identifying and assessing compliance risks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4511" y="6390619"/>
            <a:ext cx="2872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32174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scope and volume of risk management and compliance now requires a different approach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No longer is it sufficient to have an </a:t>
            </a:r>
            <a:r>
              <a:rPr lang="en-GB" sz="2400" i="1" dirty="0" smtClean="0">
                <a:solidFill>
                  <a:schemeClr val="bg1">
                    <a:lumMod val="50000"/>
                  </a:schemeClr>
                </a:solidFill>
              </a:rPr>
              <a:t>ad hoc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en-GB" sz="2400" i="1" dirty="0" smtClean="0">
                <a:solidFill>
                  <a:schemeClr val="bg1">
                    <a:lumMod val="50000"/>
                  </a:schemeClr>
                </a:solidFill>
              </a:rPr>
              <a:t>laissez faire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approach 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chemeClr val="bg1">
                    <a:lumMod val="50000"/>
                  </a:schemeClr>
                </a:solidFill>
              </a:rPr>
              <a:t>     “We trust our partners in how they run their practices”</a:t>
            </a:r>
          </a:p>
          <a:p>
            <a:pPr marL="0" indent="0">
              <a:buNone/>
            </a:pPr>
            <a:endParaRPr lang="en-GB" sz="24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A more </a:t>
            </a: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structured approach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to monitoring risks is required which focuses on </a:t>
            </a: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key compliance risks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The challenge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- how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to monitor and review the effectiveness of compliance procedures on a continuing basis so you can </a:t>
            </a:r>
            <a:r>
              <a:rPr lang="en-GB" sz="2400" b="1" i="1" dirty="0">
                <a:solidFill>
                  <a:schemeClr val="bg1">
                    <a:lumMod val="50000"/>
                  </a:schemeClr>
                </a:solidFill>
              </a:rPr>
              <a:t>demonstrate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that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the firm and everyone in the firm is compliant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PETER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SCOTT CONSULTING</a:t>
            </a:r>
          </a:p>
          <a:p>
            <a:pPr marL="0" indent="0">
              <a:buNone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7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>
          <a:xfrm>
            <a:off x="457200" y="116632"/>
            <a:ext cx="8229600" cy="93610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2800" b="1" dirty="0" smtClean="0"/>
              <a:t/>
            </a:r>
            <a:br>
              <a:rPr lang="en-GB" sz="2800" b="1" dirty="0" smtClean="0"/>
            </a:br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Monitoring your </a:t>
            </a:r>
            <a:r>
              <a:rPr lang="en-GB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risks u</a:t>
            </a:r>
            <a:r>
              <a:rPr lang="en-GB" sz="27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nder </a:t>
            </a:r>
            <a:r>
              <a:rPr lang="en-GB" sz="2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SRA Code of Conduct </a:t>
            </a:r>
            <a:r>
              <a:rPr lang="en-GB" sz="2800" dirty="0"/>
              <a:t/>
            </a:r>
            <a:br>
              <a:rPr lang="en-GB" sz="2800" dirty="0"/>
            </a:br>
            <a:endParaRPr lang="en-GB" sz="2800" b="1" dirty="0"/>
          </a:p>
        </p:txBody>
      </p:sp>
      <p:sp>
        <p:nvSpPr>
          <p:cNvPr id="675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Tx/>
              <a:buNone/>
            </a:pPr>
            <a:endParaRPr lang="en-US" sz="72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identify</a:t>
            </a:r>
            <a:r>
              <a:rPr lang="en-US" sz="7200" b="1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7200" b="1" i="1" dirty="0">
                <a:solidFill>
                  <a:srgbClr val="FF0000"/>
                </a:solidFill>
              </a:rPr>
              <a:t>monitor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>
                <a:solidFill>
                  <a:schemeClr val="bg1">
                    <a:lumMod val="50000"/>
                  </a:schemeClr>
                </a:solidFill>
              </a:rPr>
              <a:t>and manage risks </a:t>
            </a:r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to the achievement of all outcomes, rules, Principles and other requirements in the Handbook if applicable and take steps to address issues identified </a:t>
            </a:r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</a:pPr>
            <a:endParaRPr lang="en-US" sz="72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have </a:t>
            </a:r>
            <a:r>
              <a:rPr lang="en-US" sz="7200" b="1" dirty="0">
                <a:solidFill>
                  <a:schemeClr val="bg1">
                    <a:lumMod val="50000"/>
                  </a:schemeClr>
                </a:solidFill>
              </a:rPr>
              <a:t>appropriate </a:t>
            </a:r>
            <a:r>
              <a:rPr lang="en-US" sz="7200" b="1" dirty="0">
                <a:solidFill>
                  <a:srgbClr val="FF0000"/>
                </a:solidFill>
              </a:rPr>
              <a:t>systems and controls </a:t>
            </a:r>
            <a:r>
              <a:rPr lang="en-US" sz="7200" b="1" dirty="0">
                <a:solidFill>
                  <a:schemeClr val="bg1">
                    <a:lumMod val="50000"/>
                  </a:schemeClr>
                </a:solidFill>
              </a:rPr>
              <a:t>in place </a:t>
            </a:r>
            <a:r>
              <a:rPr lang="en-US" sz="7200" dirty="0">
                <a:solidFill>
                  <a:schemeClr val="bg1">
                    <a:lumMod val="50000"/>
                  </a:schemeClr>
                </a:solidFill>
              </a:rPr>
              <a:t>to achieve and comply with all Principles, rules and outcomes and other requirements of the </a:t>
            </a:r>
            <a:r>
              <a:rPr lang="en-US" sz="7200" dirty="0" smtClean="0">
                <a:solidFill>
                  <a:schemeClr val="bg1">
                    <a:lumMod val="50000"/>
                  </a:schemeClr>
                </a:solidFill>
              </a:rPr>
              <a:t>Handbook</a:t>
            </a:r>
          </a:p>
          <a:p>
            <a:pPr>
              <a:buNone/>
            </a:pPr>
            <a:endParaRPr lang="en-US" sz="7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Indicative behaviour (10.1) says that </a:t>
            </a:r>
            <a:r>
              <a:rPr lang="en-US" sz="7200" b="1" dirty="0" smtClean="0">
                <a:solidFill>
                  <a:srgbClr val="FF0000"/>
                </a:solidFill>
              </a:rPr>
              <a:t>actively monitoring </a:t>
            </a:r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your achievement of the outcomes </a:t>
            </a:r>
            <a:r>
              <a:rPr lang="en-US" sz="7200" dirty="0" smtClean="0">
                <a:solidFill>
                  <a:schemeClr val="bg1">
                    <a:lumMod val="50000"/>
                  </a:schemeClr>
                </a:solidFill>
              </a:rPr>
              <a:t>may tend to show that you have achieved these </a:t>
            </a:r>
            <a:r>
              <a:rPr lang="en-US" sz="7200" dirty="0" smtClean="0">
                <a:solidFill>
                  <a:schemeClr val="bg1">
                    <a:lumMod val="50000"/>
                  </a:schemeClr>
                </a:solidFill>
              </a:rPr>
              <a:t>outcomes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>
              <a:buNone/>
            </a:pPr>
            <a:endParaRPr lang="en-GB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>
              <a:buNone/>
            </a:pPr>
            <a:r>
              <a:rPr lang="en-GB" sz="7200" b="1" dirty="0" smtClean="0">
                <a:solidFill>
                  <a:schemeClr val="bg1">
                    <a:lumMod val="50000"/>
                  </a:schemeClr>
                </a:solidFill>
              </a:rPr>
              <a:t>However</a:t>
            </a:r>
            <a:r>
              <a:rPr lang="en-GB" sz="7200" b="1" dirty="0">
                <a:solidFill>
                  <a:schemeClr val="bg1">
                    <a:lumMod val="50000"/>
                  </a:schemeClr>
                </a:solidFill>
              </a:rPr>
              <a:t>, that alone is not sufficient</a:t>
            </a:r>
          </a:p>
          <a:p>
            <a:pPr marL="0" lvl="1" indent="0">
              <a:buNone/>
            </a:pPr>
            <a:endParaRPr lang="en-GB" sz="7200" b="1" i="1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GB" sz="7200" b="1" i="1" dirty="0">
                <a:solidFill>
                  <a:srgbClr val="FF0000"/>
                </a:solidFill>
              </a:rPr>
              <a:t>‘If you cannot demonstrate compliance we may take regulatory action’</a:t>
            </a:r>
          </a:p>
          <a:p>
            <a:pPr marL="0" lvl="1" indent="0">
              <a:buNone/>
            </a:pPr>
            <a:r>
              <a:rPr lang="en-GB" sz="6400" dirty="0">
                <a:solidFill>
                  <a:schemeClr val="bg1">
                    <a:lumMod val="50000"/>
                  </a:schemeClr>
                </a:solidFill>
              </a:rPr>
              <a:t>SRA – OFR at a glance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80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80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 algn="ctr">
              <a:buNone/>
            </a:pPr>
            <a:endParaRPr lang="en-GB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1" indent="0" algn="ctr">
              <a:buNone/>
            </a:pPr>
            <a:r>
              <a:rPr lang="en-GB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PETER </a:t>
            </a:r>
            <a:r>
              <a:rPr lang="en-GB" sz="8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SCOTT CONSULTING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500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Tx/>
              <a:buNone/>
            </a:pPr>
            <a:r>
              <a:rPr lang="en-US" sz="2600" dirty="0" smtClean="0"/>
              <a:t> </a:t>
            </a:r>
            <a:endParaRPr lang="en-US" sz="2600" dirty="0"/>
          </a:p>
          <a:p>
            <a:pPr eaLnBrk="1" hangingPunct="1">
              <a:buFontTx/>
              <a:buNone/>
            </a:pPr>
            <a:endParaRPr lang="en-US" sz="2600" dirty="0"/>
          </a:p>
          <a:p>
            <a:pPr eaLnBrk="1" hangingPunct="1">
              <a:buFontTx/>
              <a:buNone/>
            </a:pPr>
            <a:endParaRPr lang="en-US" sz="2600" dirty="0"/>
          </a:p>
          <a:p>
            <a:pPr eaLnBrk="1" hangingPunct="1">
              <a:buFontTx/>
              <a:buNone/>
            </a:pPr>
            <a:endParaRPr lang="en-US" sz="1800" b="1" dirty="0"/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endParaRPr lang="en-US" sz="1800" dirty="0"/>
          </a:p>
          <a:p>
            <a:pPr eaLnBrk="1" hangingPunct="1">
              <a:buFontTx/>
              <a:buNone/>
            </a:pPr>
            <a:endParaRPr lang="en-US" sz="2300" dirty="0"/>
          </a:p>
          <a:p>
            <a:pPr eaLnBrk="1" hangingPunct="1">
              <a:buFontTx/>
              <a:buNone/>
            </a:pPr>
            <a:r>
              <a:rPr lang="en-US" sz="1800" dirty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431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53"/>
            <a:ext cx="8208912" cy="1008107"/>
          </a:xfrm>
        </p:spPr>
        <p:txBody>
          <a:bodyPr>
            <a:noAutofit/>
          </a:bodyPr>
          <a:lstStyle/>
          <a:p>
            <a:pPr algn="l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Monitoring </a:t>
            </a: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of  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what?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5328592"/>
          </a:xfrm>
        </p:spPr>
        <p:txBody>
          <a:bodyPr>
            <a:normAutofit/>
          </a:bodyPr>
          <a:lstStyle/>
          <a:p>
            <a:pPr algn="l"/>
            <a:r>
              <a:rPr lang="en-GB" sz="2200" b="1" dirty="0" smtClean="0">
                <a:solidFill>
                  <a:schemeClr val="bg1">
                    <a:lumMod val="50000"/>
                  </a:schemeClr>
                </a:solidFill>
              </a:rPr>
              <a:t>Some high risk compliance procedures</a:t>
            </a:r>
          </a:p>
          <a:p>
            <a:pPr algn="l"/>
            <a:endParaRPr lang="en-GB" sz="22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Risk assessment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(client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matter) carried out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AML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complied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with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Conflict checks carried out – clear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results</a:t>
            </a:r>
            <a:endParaRPr lang="en-GB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Engagement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letters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sent</a:t>
            </a:r>
            <a:endParaRPr lang="en-GB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Costs information provided</a:t>
            </a:r>
            <a:endParaRPr lang="en-GB" sz="2200" dirty="0">
              <a:solidFill>
                <a:schemeClr val="bg1">
                  <a:lumMod val="50000"/>
                </a:schemeClr>
              </a:solidFill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No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complaints received or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indicated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File reviews carried out</a:t>
            </a:r>
          </a:p>
          <a:p>
            <a:pPr marL="0" lvl="1"/>
            <a:endParaRPr lang="en-GB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1"/>
            <a:endParaRPr lang="en-GB" sz="2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1"/>
            <a:endParaRPr lang="en-GB" sz="2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lvl="1"/>
            <a:r>
              <a:rPr lang="en-GB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PETER </a:t>
            </a:r>
            <a:r>
              <a:rPr lang="en-GB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SCOTT CONSULTING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algn="l"/>
            <a:endParaRPr lang="en-GB" sz="2000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4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315" y="332656"/>
            <a:ext cx="7268036" cy="432048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</a:rPr>
              <a:t>Methods to actively monitor compliance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395537" y="980728"/>
            <a:ext cx="7920879" cy="6019322"/>
            <a:chOff x="2485" y="803"/>
            <a:chExt cx="1238" cy="1424"/>
          </a:xfrm>
        </p:grpSpPr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>
              <a:off x="2485" y="803"/>
              <a:ext cx="1238" cy="416"/>
              <a:chOff x="1277" y="841"/>
              <a:chExt cx="1238" cy="416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277" y="841"/>
                <a:ext cx="1238" cy="41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1277" y="842"/>
                <a:ext cx="970" cy="4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</a:rPr>
                  <a:t>Supervision</a:t>
                </a:r>
                <a:endParaRPr lang="en-GB" b="1" dirty="0">
                  <a:solidFill>
                    <a:srgbClr val="FFFF00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GB" b="1" dirty="0">
                    <a:solidFill>
                      <a:srgbClr val="FFFF00"/>
                    </a:solidFill>
                  </a:rPr>
                  <a:t>File reviews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GB" b="1" dirty="0">
                    <a:solidFill>
                      <a:srgbClr val="FFFF00"/>
                    </a:solidFill>
                  </a:rPr>
                  <a:t>Positive self certification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GB" b="1" dirty="0">
                    <a:solidFill>
                      <a:srgbClr val="FFFF00"/>
                    </a:solidFill>
                  </a:rPr>
                  <a:t>Voluntary reporting </a:t>
                </a:r>
                <a:r>
                  <a:rPr lang="en-GB" b="1" dirty="0" smtClean="0">
                    <a:solidFill>
                      <a:srgbClr val="FFFF00"/>
                    </a:solidFill>
                  </a:rPr>
                  <a:t>of risk </a:t>
                </a:r>
                <a:r>
                  <a:rPr lang="en-GB" b="1" dirty="0">
                    <a:solidFill>
                      <a:srgbClr val="FFFF00"/>
                    </a:solidFill>
                  </a:rPr>
                  <a:t>issues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GB" b="1" dirty="0">
                    <a:solidFill>
                      <a:srgbClr val="FFFF00"/>
                    </a:solidFill>
                  </a:rPr>
                  <a:t>Whistle blowing policy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solidFill>
                    <a:srgbClr val="FFFF00"/>
                  </a:solidFill>
                  <a:latin typeface="Century725 BT" charset="0"/>
                </a:endParaRPr>
              </a:p>
            </p:txBody>
          </p:sp>
        </p:grp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2485" y="1484"/>
              <a:ext cx="1238" cy="743"/>
              <a:chOff x="1268" y="1428"/>
              <a:chExt cx="1238" cy="743"/>
            </a:xfrm>
          </p:grpSpPr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68" y="1437"/>
                <a:ext cx="1226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1290" y="1428"/>
                <a:ext cx="1216" cy="7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[Monthly] Reporting and Review </a:t>
                </a:r>
              </a:p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Assessment </a:t>
                </a:r>
              </a:p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Matters to be remedied                                           </a:t>
                </a:r>
              </a:p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Required controls</a:t>
                </a:r>
              </a:p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Responsibilities </a:t>
                </a:r>
                <a:endParaRPr lang="en-GB" b="1" dirty="0">
                  <a:solidFill>
                    <a:srgbClr val="FFFF00"/>
                  </a:solidFill>
                  <a:latin typeface="Calibri" panose="020F0502020204030204" pitchFamily="34" charset="0"/>
                </a:endParaRPr>
              </a:p>
              <a:p>
                <a:pPr marL="0" lvl="1" algn="ctr">
                  <a:spcBef>
                    <a:spcPct val="50000"/>
                  </a:spcBef>
                </a:pPr>
                <a:endParaRPr lang="en-GB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  <a:p>
                <a:pPr marL="0" lvl="1" algn="ctr">
                  <a:spcBef>
                    <a:spcPct val="50000"/>
                  </a:spcBef>
                </a:pPr>
                <a:r>
                  <a:rPr lang="en-GB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PETER </a:t>
                </a:r>
                <a:r>
                  <a:rPr lang="en-GB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SCOTT CONSULTING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solidFill>
                    <a:srgbClr val="FFFF00"/>
                  </a:solidFill>
                  <a:latin typeface="Century725 BT" charset="0"/>
                </a:endParaRPr>
              </a:p>
            </p:txBody>
          </p:sp>
        </p:grp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3020" y="1246"/>
              <a:ext cx="151" cy="238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244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304800" y="0"/>
            <a:ext cx="838835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GB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 rot="3586185">
            <a:off x="4861933" y="1930813"/>
            <a:ext cx="2430882" cy="1310645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219700" y="4168775"/>
            <a:ext cx="259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Developing effective control measures </a:t>
            </a:r>
            <a:endParaRPr lang="en-GB" sz="1600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071957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Monitoring and reviewing the effectiveness of compliance procedures</a:t>
            </a:r>
            <a:endParaRPr lang="en-GB" sz="1600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 rot="8640000">
            <a:off x="3513660" y="4401459"/>
            <a:ext cx="1723804" cy="1854740"/>
          </a:xfrm>
          <a:prstGeom prst="curvedDownArrow">
            <a:avLst>
              <a:gd name="adj1" fmla="val 40359"/>
              <a:gd name="adj2" fmla="val 50000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 rot="17640000">
            <a:off x="615520" y="1915961"/>
            <a:ext cx="2659194" cy="1366927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buFontTx/>
              <a:buChar char="•"/>
              <a:defRPr/>
            </a:pPr>
            <a:endParaRPr lang="en-GB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8367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>
                    <a:lumMod val="50000"/>
                  </a:schemeClr>
                </a:solidFill>
              </a:rPr>
              <a:t>Identifying and assessing compliance risks</a:t>
            </a:r>
            <a:endParaRPr lang="en-GB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43808" y="2586135"/>
            <a:ext cx="2251843" cy="901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</a:rPr>
              <a:t>Resources?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5856" y="6475987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50000"/>
              </a:spcBef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25380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financially stable law firm is intrinsic to 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good risk management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Financial instability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is a risk on a number of levels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Financial failure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An underlying causal driver of other risks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A major factor contributing to inadequate risk management 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The problem?                     </a:t>
            </a:r>
            <a:r>
              <a:rPr lang="en-GB" sz="2400" b="1" i="1" dirty="0">
                <a:solidFill>
                  <a:schemeClr val="bg1">
                    <a:lumMod val="50000"/>
                  </a:schemeClr>
                </a:solidFill>
              </a:rPr>
              <a:t>“We can’t afford it!” </a:t>
            </a:r>
            <a:endParaRPr lang="en-GB" sz="24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4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 algn="ctr"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  <a:p>
            <a:pPr marL="0" indent="0">
              <a:buNone/>
            </a:pPr>
            <a:endParaRPr lang="en-GB" sz="24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Resourcing challenges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How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much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time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will need to be devoted to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this?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Is there a budget (including a training budget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)?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What will the team look like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?</a:t>
            </a: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Internal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or external resource?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Part time partners or professionals?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Paper records or use of IT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j-lt"/>
                <a:cs typeface="Calibri" pitchFamily="34" charset="0"/>
              </a:rPr>
              <a:t>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 marL="0" lvl="1" indent="0" algn="ctr">
              <a:lnSpc>
                <a:spcPct val="90000"/>
              </a:lnSpc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000" dirty="0" smtClean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9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Resourcing 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solutions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Carry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out a cost / benefit analysis to establish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the most </a:t>
            </a: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cost 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effective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method to resource your compliance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Develop </a:t>
            </a:r>
            <a:r>
              <a:rPr lang="en-GB" sz="2400" b="1" i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processes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to do this by changing the way people view compliance and how technology is used. 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0" lvl="1" indent="0" algn="ctr">
              <a:lnSpc>
                <a:spcPct val="90000"/>
              </a:lnSpc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  <a:p>
            <a:pPr marL="0" indent="0">
              <a:lnSpc>
                <a:spcPct val="90000"/>
              </a:lnSpc>
              <a:buNone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+mj-lt"/>
              <a:cs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74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Setting the scene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Other speakers today will be dealing with specific risks and key developments including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SRA’s Risk Outlook 2015/16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Cyber security laws and data protection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Money laundering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The new training regime and competency </a:t>
            </a:r>
          </a:p>
          <a:p>
            <a:pPr algn="l"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A new SRA Handbook! 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784" y="5877272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332187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7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Managing risk and compliance is about managing </a:t>
            </a:r>
            <a:r>
              <a:rPr lang="en-GB" sz="27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processes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How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can these processes be </a:t>
            </a:r>
            <a:r>
              <a:rPr lang="en-GB" sz="2400" b="1" i="1" dirty="0">
                <a:solidFill>
                  <a:schemeClr val="bg1">
                    <a:lumMod val="50000"/>
                  </a:schemeClr>
                </a:solidFill>
              </a:rPr>
              <a:t>systemised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to provide a cost effective method to manage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compliance?</a:t>
            </a:r>
          </a:p>
          <a:p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Processes which enable everything to be </a:t>
            </a:r>
            <a:r>
              <a:rPr lang="en-GB" sz="2400" b="1" i="1" dirty="0" smtClean="0">
                <a:solidFill>
                  <a:schemeClr val="bg1">
                    <a:lumMod val="50000"/>
                  </a:schemeClr>
                </a:solidFill>
              </a:rPr>
              <a:t>recorded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because the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challenge is not merely to ensure a firm is compliant but 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is also able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en-GB" sz="2400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400" b="1" i="1" dirty="0" smtClean="0">
                <a:solidFill>
                  <a:schemeClr val="bg1">
                    <a:lumMod val="50000"/>
                  </a:schemeClr>
                </a:solidFill>
              </a:rPr>
              <a:t>demonstrate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compliance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on an on-going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basis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 algn="ctr"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  <a:p>
            <a:pPr marL="0" indent="0" algn="ctr">
              <a:buNone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Top 10 priorities for management of IT in law firms over the next decade 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245234"/>
              </p:ext>
            </p:extLst>
          </p:nvPr>
        </p:nvGraphicFramePr>
        <p:xfrm>
          <a:off x="457200" y="1196975"/>
          <a:ext cx="82296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9136"/>
                <a:gridCol w="10904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Balancing security with mobility</a:t>
                      </a:r>
                      <a:endParaRPr lang="en-GB" dirty="0">
                        <a:solidFill>
                          <a:srgbClr val="D6009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68%</a:t>
                      </a:r>
                      <a:endParaRPr lang="en-GB" sz="2800" dirty="0">
                        <a:solidFill>
                          <a:srgbClr val="D60093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Aligning IT solutions to business needs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r>
                        <a:rPr lang="en-GB" sz="2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Supporting a mobile workforce</a:t>
                      </a:r>
                      <a:endParaRPr lang="en-GB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r>
                        <a:rPr lang="en-GB" sz="2400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2400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Educating stakeholders on changes to the technology landscape</a:t>
                      </a:r>
                      <a:endParaRPr lang="en-GB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r>
                        <a:rPr lang="en-GB" sz="2000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2000" dirty="0" smtClean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Educating the business on the strategic potential of IT</a:t>
                      </a:r>
                      <a:endParaRPr lang="en-GB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r>
                        <a:rPr lang="en-GB" sz="2000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2000" dirty="0" smtClean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 focus on risk management and security concerns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r>
                        <a:rPr lang="en-GB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Facilitating business innovation</a:t>
                      </a:r>
                      <a:endParaRPr lang="en-GB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lang="en-GB" sz="1800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800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D60093"/>
                          </a:solidFill>
                        </a:rPr>
                        <a:t>Delivering value – adding applications</a:t>
                      </a:r>
                      <a:endParaRPr lang="en-GB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D60093"/>
                          </a:solidFill>
                        </a:rPr>
                        <a:t>35%</a:t>
                      </a:r>
                      <a:endParaRPr lang="en-GB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Rapid identification and assessment of emerging technologies</a:t>
                      </a:r>
                      <a:endParaRPr lang="en-GB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lang="en-GB" sz="1600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GB" sz="1600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rgbClr val="D6009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Integrating with client systems</a:t>
                      </a:r>
                      <a:endParaRPr lang="en-GB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D60093"/>
                          </a:solidFill>
                        </a:rPr>
                        <a:t>28%</a:t>
                      </a:r>
                      <a:endParaRPr lang="en-GB" sz="1600" b="1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15816" y="580526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Source: International Legal Technology Association (ILTA) 2014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8593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7416823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Embed </a:t>
            </a:r>
            <a:r>
              <a:rPr lang="en-GB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compliance procedures and monitoring methods into IT systems</a:t>
            </a:r>
            <a:r>
              <a:rPr lang="en-GB" sz="2400" b="1" dirty="0">
                <a:solidFill>
                  <a:srgbClr val="FFFF00"/>
                </a:solidFill>
              </a:rPr>
              <a:t/>
            </a:r>
            <a:br>
              <a:rPr lang="en-GB" sz="2400" b="1" dirty="0">
                <a:solidFill>
                  <a:srgbClr val="FFFF00"/>
                </a:solidFill>
              </a:rPr>
            </a:b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35843" name="Group 3"/>
          <p:cNvGrpSpPr>
            <a:grpSpLocks/>
          </p:cNvGrpSpPr>
          <p:nvPr/>
        </p:nvGrpSpPr>
        <p:grpSpPr bwMode="auto">
          <a:xfrm>
            <a:off x="395538" y="1206627"/>
            <a:ext cx="8064894" cy="5534742"/>
            <a:chOff x="2485" y="803"/>
            <a:chExt cx="1273" cy="1427"/>
          </a:xfrm>
        </p:grpSpPr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>
              <a:off x="2485" y="803"/>
              <a:ext cx="1273" cy="529"/>
              <a:chOff x="1277" y="841"/>
              <a:chExt cx="1273" cy="529"/>
            </a:xfrm>
          </p:grpSpPr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277" y="841"/>
                <a:ext cx="1218" cy="52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35846" name="Text Box 6"/>
              <p:cNvSpPr txBox="1">
                <a:spLocks noChangeArrowheads="1"/>
              </p:cNvSpPr>
              <p:nvPr/>
            </p:nvSpPr>
            <p:spPr bwMode="auto">
              <a:xfrm>
                <a:off x="1289" y="842"/>
                <a:ext cx="1261" cy="4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b="1" dirty="0" smtClean="0">
                    <a:solidFill>
                      <a:srgbClr val="FFFF00"/>
                    </a:solidFill>
                  </a:rPr>
                  <a:t> </a:t>
                </a:r>
              </a:p>
              <a:p>
                <a:r>
                  <a:rPr lang="en-GB" b="1" dirty="0" smtClean="0">
                    <a:solidFill>
                      <a:srgbClr val="FFFF00"/>
                    </a:solidFill>
                  </a:rPr>
                  <a:t>Risk assessment                                          Supervision</a:t>
                </a:r>
                <a:endParaRPr lang="en-GB" b="1" dirty="0">
                  <a:solidFill>
                    <a:srgbClr val="FFFF00"/>
                  </a:solidFill>
                </a:endParaRPr>
              </a:p>
              <a:p>
                <a:r>
                  <a:rPr lang="en-GB" b="1" dirty="0" smtClean="0">
                    <a:solidFill>
                      <a:srgbClr val="FFFF00"/>
                    </a:solidFill>
                  </a:rPr>
                  <a:t>AML                                                               File </a:t>
                </a:r>
                <a:r>
                  <a:rPr lang="en-GB" b="1" dirty="0">
                    <a:solidFill>
                      <a:srgbClr val="FFFF00"/>
                    </a:solidFill>
                  </a:rPr>
                  <a:t>reviews</a:t>
                </a:r>
              </a:p>
              <a:p>
                <a:r>
                  <a:rPr lang="en-GB" b="1" dirty="0" smtClean="0">
                    <a:solidFill>
                      <a:srgbClr val="FFFF00"/>
                    </a:solidFill>
                  </a:rPr>
                  <a:t>Conflict checks                                            Positive </a:t>
                </a:r>
                <a:r>
                  <a:rPr lang="en-GB" b="1" dirty="0">
                    <a:solidFill>
                      <a:srgbClr val="FFFF00"/>
                    </a:solidFill>
                  </a:rPr>
                  <a:t>self certification</a:t>
                </a:r>
              </a:p>
              <a:p>
                <a:r>
                  <a:rPr lang="en-GB" b="1" dirty="0" smtClean="0">
                    <a:solidFill>
                      <a:srgbClr val="FFFF00"/>
                    </a:solidFill>
                  </a:rPr>
                  <a:t>Engagement letters                                    Voluntary </a:t>
                </a:r>
                <a:r>
                  <a:rPr lang="en-GB" b="1" dirty="0">
                    <a:solidFill>
                      <a:srgbClr val="FFFF00"/>
                    </a:solidFill>
                  </a:rPr>
                  <a:t>reporting </a:t>
                </a:r>
                <a:r>
                  <a:rPr lang="en-GB" b="1" dirty="0" smtClean="0">
                    <a:solidFill>
                      <a:srgbClr val="FFFF00"/>
                    </a:solidFill>
                  </a:rPr>
                  <a:t>of risk </a:t>
                </a:r>
                <a:r>
                  <a:rPr lang="en-GB" b="1" dirty="0">
                    <a:solidFill>
                      <a:srgbClr val="FFFF00"/>
                    </a:solidFill>
                  </a:rPr>
                  <a:t>issues</a:t>
                </a:r>
              </a:p>
              <a:p>
                <a:r>
                  <a:rPr lang="en-GB" b="1" dirty="0" smtClean="0">
                    <a:solidFill>
                      <a:srgbClr val="FFFF00"/>
                    </a:solidFill>
                  </a:rPr>
                  <a:t>Costs information                                       </a:t>
                </a:r>
                <a:r>
                  <a:rPr lang="en-GB" sz="1600" b="1" dirty="0" smtClean="0">
                    <a:solidFill>
                      <a:srgbClr val="FFFF00"/>
                    </a:solidFill>
                  </a:rPr>
                  <a:t>Whistle </a:t>
                </a:r>
                <a:r>
                  <a:rPr lang="en-GB" sz="1600" b="1" dirty="0">
                    <a:solidFill>
                      <a:srgbClr val="FFFF00"/>
                    </a:solidFill>
                  </a:rPr>
                  <a:t>blowing policy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solidFill>
                    <a:srgbClr val="FFFF00"/>
                  </a:solidFill>
                  <a:latin typeface="Century725 BT" charset="0"/>
                </a:endParaRPr>
              </a:p>
            </p:txBody>
          </p:sp>
        </p:grpSp>
        <p:grpSp>
          <p:nvGrpSpPr>
            <p:cNvPr id="35847" name="Group 7"/>
            <p:cNvGrpSpPr>
              <a:grpSpLocks/>
            </p:cNvGrpSpPr>
            <p:nvPr/>
          </p:nvGrpSpPr>
          <p:grpSpPr bwMode="auto">
            <a:xfrm>
              <a:off x="2497" y="1557"/>
              <a:ext cx="1226" cy="673"/>
              <a:chOff x="1280" y="1501"/>
              <a:chExt cx="1226" cy="673"/>
            </a:xfrm>
          </p:grpSpPr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80" y="1501"/>
                <a:ext cx="1226" cy="5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>
                  <a:solidFill>
                    <a:srgbClr val="FFFF00"/>
                  </a:solidFill>
                </a:endParaRPr>
              </a:p>
            </p:txBody>
          </p:sp>
          <p:sp>
            <p:nvSpPr>
              <p:cNvPr id="35849" name="Text Box 9"/>
              <p:cNvSpPr txBox="1">
                <a:spLocks noChangeArrowheads="1"/>
              </p:cNvSpPr>
              <p:nvPr/>
            </p:nvSpPr>
            <p:spPr bwMode="auto">
              <a:xfrm>
                <a:off x="1324" y="1506"/>
                <a:ext cx="1162" cy="6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[Monthly] Reporting and Review </a:t>
                </a:r>
              </a:p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Assessment </a:t>
                </a:r>
              </a:p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Matters to be remedied                                           </a:t>
                </a:r>
              </a:p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Required controls</a:t>
                </a:r>
              </a:p>
              <a:p>
                <a:pPr marL="285750" indent="-285750">
                  <a:spcBef>
                    <a:spcPct val="50000"/>
                  </a:spcBef>
                  <a:buFont typeface="Arial" panose="020B0604020202020204" pitchFamily="34" charset="0"/>
                  <a:buChar char="•"/>
                </a:pPr>
                <a:r>
                  <a:rPr lang="en-GB" b="1" dirty="0" smtClean="0">
                    <a:solidFill>
                      <a:srgbClr val="FFFF00"/>
                    </a:solidFill>
                    <a:latin typeface="Calibri" panose="020F0502020204030204" pitchFamily="34" charset="0"/>
                  </a:rPr>
                  <a:t>Responsibilities </a:t>
                </a:r>
                <a:endParaRPr lang="en-GB" b="1" dirty="0">
                  <a:solidFill>
                    <a:srgbClr val="FFFF00"/>
                  </a:solidFill>
                  <a:latin typeface="Calibri" panose="020F0502020204030204" pitchFamily="34" charset="0"/>
                </a:endParaRPr>
              </a:p>
              <a:p>
                <a:pPr marL="0" lvl="1" algn="ctr">
                  <a:spcBef>
                    <a:spcPct val="50000"/>
                  </a:spcBef>
                </a:pPr>
                <a:r>
                  <a:rPr lang="en-GB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PETER </a:t>
                </a:r>
                <a:r>
                  <a:rPr lang="en-GB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SCOTT CONSULTING</a:t>
                </a:r>
              </a:p>
              <a:p>
                <a:pPr algn="ctr">
                  <a:spcBef>
                    <a:spcPct val="50000"/>
                  </a:spcBef>
                </a:pPr>
                <a:endParaRPr lang="en-GB" sz="1200" dirty="0">
                  <a:solidFill>
                    <a:srgbClr val="FFFF00"/>
                  </a:solidFill>
                  <a:latin typeface="Century725 BT" charset="0"/>
                </a:endParaRPr>
              </a:p>
            </p:txBody>
          </p:sp>
        </p:grpSp>
        <p:sp>
          <p:nvSpPr>
            <p:cNvPr id="35859" name="AutoShape 19"/>
            <p:cNvSpPr>
              <a:spLocks noChangeArrowheads="1"/>
            </p:cNvSpPr>
            <p:nvPr/>
          </p:nvSpPr>
          <p:spPr bwMode="auto">
            <a:xfrm>
              <a:off x="3020" y="1349"/>
              <a:ext cx="151" cy="189"/>
            </a:xfrm>
            <a:prstGeom prst="downArrow">
              <a:avLst>
                <a:gd name="adj1" fmla="val 50000"/>
                <a:gd name="adj2" fmla="val 31291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435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260648"/>
            <a:ext cx="7697788" cy="1120477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sz="3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Put in place an </a:t>
            </a:r>
            <a:r>
              <a:rPr lang="en-GB" sz="3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integrated</a:t>
            </a:r>
            <a:r>
              <a:rPr lang="en-GB" sz="31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GB" sz="3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system </a:t>
            </a:r>
            <a:r>
              <a:rPr lang="en-GB" sz="31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to cost effectively manage </a:t>
            </a:r>
            <a:r>
              <a:rPr lang="en-GB" sz="31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risk</a:t>
            </a:r>
            <a:r>
              <a:rPr lang="en-GB" sz="2000" dirty="0">
                <a:latin typeface="Verdana" pitchFamily="34" charset="0"/>
              </a:rPr>
              <a:t/>
            </a:r>
            <a:br>
              <a:rPr lang="en-GB" sz="2000" dirty="0">
                <a:latin typeface="Verdana" pitchFamily="34" charset="0"/>
              </a:rPr>
            </a:br>
            <a:endParaRPr lang="en-GB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556792"/>
            <a:ext cx="7624390" cy="504085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embed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compliance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and monitoring procedures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create and maintain one central, up to date compliance and risk database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provide information access to all who need it in relation to exposure to risk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streamlining identification, monitoring, assessment and mitigation of risks</a:t>
            </a:r>
          </a:p>
          <a:p>
            <a:pPr lvl="1">
              <a:lnSpc>
                <a:spcPct val="80000"/>
              </a:lnSpc>
              <a:defRPr/>
            </a:pPr>
            <a:endParaRPr lang="en-GB" sz="24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457200" lvl="1" indent="0" algn="ctr">
              <a:lnSpc>
                <a:spcPct val="80000"/>
              </a:lnSpc>
              <a:buNone/>
              <a:defRPr/>
            </a:pPr>
            <a:endParaRPr lang="en-GB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lnSpc>
                <a:spcPct val="80000"/>
              </a:lnSpc>
              <a:buNone/>
              <a:defRPr/>
            </a:pP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0" algn="ctr">
              <a:lnSpc>
                <a:spcPct val="80000"/>
              </a:lnSpc>
              <a:buNone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PETER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SCOTT CONSULTING</a:t>
            </a:r>
          </a:p>
          <a:p>
            <a:pPr lvl="1">
              <a:lnSpc>
                <a:spcPct val="80000"/>
              </a:lnSpc>
              <a:defRPr/>
            </a:pPr>
            <a:endParaRPr lang="en-GB" sz="24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20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98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1938"/>
            <a:ext cx="8600256" cy="1150838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Advantages of a </a:t>
            </a:r>
            <a:r>
              <a:rPr lang="en-GB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systemised </a:t>
            </a:r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compliance and risk  management process?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72816"/>
            <a:ext cx="7549778" cy="4862513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Structured approach can focus on key compliance and risk areas</a:t>
            </a:r>
          </a:p>
          <a:p>
            <a:pPr eaLnBrk="1" hangingPunct="1">
              <a:defRPr/>
            </a:pPr>
            <a:endParaRPr lang="en-GB" sz="1800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Can demonstrate how a firm is complying and the effectiveness of compliance and achievement of outcomes</a:t>
            </a:r>
          </a:p>
          <a:p>
            <a:pPr eaLnBrk="1" hangingPunct="1">
              <a:defRPr/>
            </a:pPr>
            <a:endParaRPr lang="en-GB" sz="1800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Continuous monitoring ensures management of compliance and risk is “lived” on a day to day basis </a:t>
            </a:r>
          </a:p>
          <a:p>
            <a:pPr eaLnBrk="1" hangingPunct="1">
              <a:defRPr/>
            </a:pPr>
            <a:endParaRPr lang="en-GB" sz="1800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Universal application to all compliance and risk areas, e.g. training</a:t>
            </a:r>
          </a:p>
          <a:p>
            <a:pPr eaLnBrk="1" hangingPunct="1">
              <a:defRPr/>
            </a:pPr>
            <a:endParaRPr lang="en-GB" sz="1800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Comfort / assurance to PI insurers [and SRA]?</a:t>
            </a:r>
          </a:p>
          <a:p>
            <a:pPr eaLnBrk="1" hangingPunct="1">
              <a:defRPr/>
            </a:pPr>
            <a:endParaRPr lang="en-GB" sz="1800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  <a:p>
            <a:pPr marL="0" lvl="1" indent="0" algn="ctr">
              <a:buNone/>
              <a:defRPr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  <a:p>
            <a:pPr eaLnBrk="1" hangingPunct="1">
              <a:defRPr/>
            </a:pPr>
            <a:endParaRPr lang="en-GB" sz="1800" dirty="0" smtClean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do you see as your biggest risks?</a:t>
            </a:r>
            <a:b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priority steps are you going to take to manage them?</a:t>
            </a:r>
            <a:endParaRPr lang="en-GB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05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>Questions?</a:t>
            </a: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3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en-GB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What do General Counsel see as </a:t>
            </a:r>
            <a:r>
              <a:rPr lang="en-GB" sz="2000" b="1" dirty="0" smtClean="0">
                <a:solidFill>
                  <a:srgbClr val="FF0000"/>
                </a:solidFill>
              </a:rPr>
              <a:t>the biggest risk </a:t>
            </a:r>
            <a:r>
              <a:rPr lang="en-GB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to their businesses in the next 18 months?</a:t>
            </a:r>
            <a:endParaRPr lang="en-GB" sz="2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196495"/>
              </p:ext>
            </p:extLst>
          </p:nvPr>
        </p:nvGraphicFramePr>
        <p:xfrm>
          <a:off x="457200" y="1600200"/>
          <a:ext cx="8229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FF00"/>
                          </a:solidFill>
                        </a:rPr>
                        <a:t>Financial threats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FFFF00"/>
                          </a:solidFill>
                        </a:rPr>
                        <a:t>30.8%</a:t>
                      </a:r>
                    </a:p>
                    <a:p>
                      <a:pPr algn="ctr"/>
                      <a:endParaRPr lang="en-GB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rgbClr val="FFFF00"/>
                          </a:solidFill>
                        </a:rPr>
                        <a:t>Compliance threats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rgbClr val="FFFF00"/>
                          </a:solidFill>
                        </a:rPr>
                        <a:t>29.8%</a:t>
                      </a:r>
                    </a:p>
                    <a:p>
                      <a:pPr algn="ctr"/>
                      <a:endParaRPr lang="en-GB" b="1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rgbClr val="FFFF00"/>
                          </a:solidFill>
                        </a:rPr>
                        <a:t>Strategic threats</a:t>
                      </a:r>
                    </a:p>
                    <a:p>
                      <a:pPr algn="ctr"/>
                      <a:r>
                        <a:rPr lang="en-GB" sz="2000" b="1" dirty="0" smtClean="0">
                          <a:solidFill>
                            <a:srgbClr val="FFFF00"/>
                          </a:solidFill>
                        </a:rPr>
                        <a:t>21.8%</a:t>
                      </a:r>
                      <a:endParaRPr lang="en-GB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solidFill>
                            <a:srgbClr val="FFFF00"/>
                          </a:solidFill>
                        </a:rPr>
                        <a:t>Operational threats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rgbClr val="FFFF00"/>
                          </a:solidFill>
                        </a:rPr>
                        <a:t>18.3%</a:t>
                      </a:r>
                      <a:endParaRPr lang="en-GB" sz="1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5805264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Source: </a:t>
            </a:r>
            <a:r>
              <a:rPr lang="en-GB" sz="1400" b="1" i="1" dirty="0"/>
              <a:t>Global Legal Post: The Law Department of the Future and General Counsel Excellence Report </a:t>
            </a:r>
            <a:r>
              <a:rPr lang="en-GB" sz="1400" b="1" dirty="0"/>
              <a:t>2015   </a:t>
            </a:r>
          </a:p>
        </p:txBody>
      </p:sp>
    </p:spTree>
    <p:extLst>
      <p:ext uri="{BB962C8B-B14F-4D97-AF65-F5344CB8AC3E}">
        <p14:creationId xmlns:p14="http://schemas.microsoft.com/office/powerpoint/2010/main" val="217381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l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Which issues most concern General Counsel over the next 18 months?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259926"/>
              </p:ext>
            </p:extLst>
          </p:nvPr>
        </p:nvGraphicFramePr>
        <p:xfrm>
          <a:off x="611560" y="947188"/>
          <a:ext cx="770485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93796"/>
                <a:gridCol w="1311060"/>
              </a:tblGrid>
              <a:tr h="531170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Regulation and compliance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FF0000"/>
                          </a:solidFill>
                        </a:rPr>
                        <a:t>59.5%</a:t>
                      </a:r>
                      <a:endParaRPr lang="en-GB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5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Creating value for the 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34.5%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31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Data protection / security / cyber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FF0000"/>
                          </a:solidFill>
                        </a:rPr>
                        <a:t>31%</a:t>
                      </a:r>
                      <a:endParaRPr lang="en-GB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5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Managing legal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28%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752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Anti – bribery and corruption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FF0000"/>
                          </a:solidFill>
                        </a:rPr>
                        <a:t>25%</a:t>
                      </a:r>
                      <a:endParaRPr lang="en-GB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Issues in emerging markets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FF0000"/>
                          </a:solidFill>
                        </a:rPr>
                        <a:t>24%</a:t>
                      </a:r>
                      <a:endParaRPr lang="en-GB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5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Risk management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23%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5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Reorganising the legal department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21%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5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Reputational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5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Governance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 smtClean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en-GB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54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Health and Safety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FF0000"/>
                          </a:solidFill>
                        </a:rPr>
                        <a:t>6.5%</a:t>
                      </a:r>
                      <a:endParaRPr lang="en-GB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5536" y="6237312"/>
            <a:ext cx="8280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Source: </a:t>
            </a:r>
            <a:r>
              <a:rPr lang="en-GB" sz="1400" b="1" i="1" dirty="0" smtClean="0"/>
              <a:t>Global Legal Post: The Law Department of the Future and General Counsel Excellence Report </a:t>
            </a:r>
            <a:r>
              <a:rPr lang="en-GB" sz="1400" b="1" dirty="0" smtClean="0"/>
              <a:t>2015   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5099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Changes made by General Counsel in managing regulatory risk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575383"/>
              </p:ext>
            </p:extLst>
          </p:nvPr>
        </p:nvGraphicFramePr>
        <p:xfrm>
          <a:off x="457200" y="1052513"/>
          <a:ext cx="8229600" cy="440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144"/>
                <a:gridCol w="1018456"/>
              </a:tblGrid>
              <a:tr h="32139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Strengthened policies and procedures 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0066"/>
                          </a:solidFill>
                        </a:rPr>
                        <a:t>70%</a:t>
                      </a:r>
                      <a:endParaRPr lang="en-GB" sz="32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139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Increased education and training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rgbClr val="000066"/>
                          </a:solidFill>
                        </a:rPr>
                        <a:t>60%</a:t>
                      </a:r>
                      <a:endParaRPr lang="en-GB" sz="28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139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Engaged outside advisers / consultants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0066"/>
                          </a:solidFill>
                        </a:rPr>
                        <a:t>41%</a:t>
                      </a:r>
                      <a:endParaRPr lang="en-GB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139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Added internal compliance personnel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0066"/>
                          </a:solidFill>
                        </a:rPr>
                        <a:t>36%</a:t>
                      </a:r>
                      <a:endParaRPr lang="en-GB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139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Subjected vendors and suppliers to monitoring and audit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0066"/>
                          </a:solidFill>
                        </a:rPr>
                        <a:t>33%</a:t>
                      </a:r>
                      <a:endParaRPr lang="en-GB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139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Conducted more internal investigations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0066"/>
                          </a:solidFill>
                        </a:rPr>
                        <a:t>30%</a:t>
                      </a:r>
                      <a:endParaRPr lang="en-GB" sz="24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139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Implemented software tools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28%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139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Repurposed internal audit towards regulatory matters 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21%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21397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Utilised data analytics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21%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0791"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0066"/>
                          </a:solidFill>
                        </a:rPr>
                        <a:t>Increased actions against violators</a:t>
                      </a:r>
                      <a:endParaRPr lang="en-GB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000066"/>
                          </a:solidFill>
                        </a:rPr>
                        <a:t>9%</a:t>
                      </a:r>
                      <a:endParaRPr lang="en-GB" sz="1600" b="1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3184" y="60212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r>
              <a:rPr lang="en-GB" b="1" dirty="0" smtClean="0"/>
              <a:t>Source: Grant Thornton 2015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9335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Priority challenges for law firms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Knowing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your risks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Monitoring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the effectiveness of your risk control procedures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Resourcing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</a:rPr>
              <a:t> your risk management in the most cost – effective way / </a:t>
            </a:r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use of IT</a:t>
            </a:r>
          </a:p>
          <a:p>
            <a:pPr algn="l"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buFont typeface="Wingdings" panose="05000000000000000000" pitchFamily="2" charset="2"/>
              <a:buChar char="§"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l">
              <a:buNone/>
            </a:pPr>
            <a:endParaRPr lang="en-GB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PETER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SCOTT CONSULTING</a:t>
            </a:r>
          </a:p>
          <a:p>
            <a:pPr marL="0" indent="0" algn="l">
              <a:buNone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304800" y="0"/>
            <a:ext cx="838835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GB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 rot="3586185">
            <a:off x="4861933" y="1930813"/>
            <a:ext cx="2430882" cy="1310645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219700" y="4168775"/>
            <a:ext cx="259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Developing effective control measures </a:t>
            </a:r>
            <a:endParaRPr lang="en-GB" sz="1600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071957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Monitoring and reviewing the effectiveness of compliance procedures</a:t>
            </a:r>
            <a:endParaRPr lang="en-GB" sz="1600" b="1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 rot="8640000">
            <a:off x="3513660" y="4401459"/>
            <a:ext cx="1723804" cy="1854740"/>
          </a:xfrm>
          <a:prstGeom prst="curvedDownArrow">
            <a:avLst>
              <a:gd name="adj1" fmla="val 40359"/>
              <a:gd name="adj2" fmla="val 50000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 rot="17640000">
            <a:off x="615520" y="1915961"/>
            <a:ext cx="2659194" cy="1366927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buFontTx/>
              <a:buChar char="•"/>
              <a:defRPr/>
            </a:pPr>
            <a:endParaRPr lang="en-GB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8367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Knowing and assessing compliance risks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3808" y="6381328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27767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3592863" cy="596842"/>
          </a:xfrm>
        </p:spPr>
        <p:txBody>
          <a:bodyPr>
            <a:noAutofit/>
          </a:bodyPr>
          <a:lstStyle/>
          <a:p>
            <a:pPr algn="l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Knowing your risks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124746"/>
            <a:ext cx="2602632" cy="5045247"/>
          </a:xfrm>
        </p:spPr>
        <p:txBody>
          <a:bodyPr>
            <a:normAutofit/>
          </a:bodyPr>
          <a:lstStyle/>
          <a:p>
            <a:pPr marL="0" indent="0">
              <a:spcAft>
                <a:spcPct val="20000"/>
              </a:spcAft>
              <a:buNone/>
            </a:pPr>
            <a:r>
              <a:rPr lang="en-GB" sz="1600" b="1" i="1" dirty="0" smtClean="0">
                <a:solidFill>
                  <a:schemeClr val="bg1">
                    <a:lumMod val="50000"/>
                  </a:schemeClr>
                </a:solidFill>
              </a:rPr>
              <a:t>There </a:t>
            </a: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</a:rPr>
              <a:t>are known knowns. These are things we know we know.</a:t>
            </a:r>
          </a:p>
          <a:p>
            <a:pPr marL="0" indent="0">
              <a:spcAft>
                <a:spcPct val="20000"/>
              </a:spcAft>
              <a:buNone/>
            </a:pPr>
            <a:r>
              <a:rPr lang="en-GB" sz="1600" b="1" i="1" dirty="0">
                <a:solidFill>
                  <a:schemeClr val="bg1">
                    <a:lumMod val="50000"/>
                  </a:schemeClr>
                </a:solidFill>
              </a:rPr>
              <a:t>There are known unknowns. That is to say, there are things that we know we don’t know</a:t>
            </a:r>
            <a:r>
              <a:rPr lang="en-GB" sz="1600" b="1" i="1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GB" sz="1600" b="1" i="1" dirty="0">
              <a:solidFill>
                <a:srgbClr val="FF0000"/>
              </a:solidFill>
            </a:endParaRPr>
          </a:p>
          <a:p>
            <a:pPr marL="0" indent="0">
              <a:spcAft>
                <a:spcPct val="20000"/>
              </a:spcAft>
              <a:buNone/>
            </a:pPr>
            <a:r>
              <a:rPr lang="en-GB" sz="1600" b="1" i="1" dirty="0">
                <a:solidFill>
                  <a:srgbClr val="FF0000"/>
                </a:solidFill>
              </a:rPr>
              <a:t>But there are also unknown unknowns. There are things we don’t know we don’t know. </a:t>
            </a:r>
          </a:p>
          <a:p>
            <a:pPr marL="0" indent="0">
              <a:spcAft>
                <a:spcPct val="20000"/>
              </a:spcAft>
              <a:buNone/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</a:rPr>
              <a:t>Donald </a:t>
            </a:r>
            <a:r>
              <a:rPr lang="en-GB" sz="1600" b="1" dirty="0">
                <a:solidFill>
                  <a:schemeClr val="bg1">
                    <a:lumMod val="50000"/>
                  </a:schemeClr>
                </a:solidFill>
              </a:rPr>
              <a:t>Rumsfeld </a:t>
            </a:r>
            <a:endParaRPr lang="en-GB" sz="1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Aft>
                <a:spcPct val="20000"/>
              </a:spcAft>
              <a:buNone/>
            </a:pPr>
            <a:endParaRPr lang="en-GB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5955" name="Group 3"/>
          <p:cNvGrpSpPr>
            <a:grpSpLocks/>
          </p:cNvGrpSpPr>
          <p:nvPr/>
        </p:nvGrpSpPr>
        <p:grpSpPr bwMode="auto">
          <a:xfrm>
            <a:off x="3208817" y="871480"/>
            <a:ext cx="5848566" cy="5466455"/>
            <a:chOff x="1462" y="637"/>
            <a:chExt cx="3668" cy="3611"/>
          </a:xfrm>
        </p:grpSpPr>
        <p:pic>
          <p:nvPicPr>
            <p:cNvPr id="125956" name="Picture 4" descr="9 leaf circle n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" y="637"/>
              <a:ext cx="3668" cy="36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5957" name="Group 5"/>
            <p:cNvGrpSpPr>
              <a:grpSpLocks/>
            </p:cNvGrpSpPr>
            <p:nvPr/>
          </p:nvGrpSpPr>
          <p:grpSpPr bwMode="auto">
            <a:xfrm>
              <a:off x="1758" y="965"/>
              <a:ext cx="3187" cy="2951"/>
              <a:chOff x="1758" y="965"/>
              <a:chExt cx="3187" cy="2951"/>
            </a:xfrm>
          </p:grpSpPr>
          <p:sp>
            <p:nvSpPr>
              <p:cNvPr id="125958" name="Rectangle 6"/>
              <p:cNvSpPr>
                <a:spLocks noChangeArrowheads="1"/>
              </p:cNvSpPr>
              <p:nvPr/>
            </p:nvSpPr>
            <p:spPr bwMode="auto">
              <a:xfrm rot="-3093521">
                <a:off x="3794" y="1427"/>
                <a:ext cx="64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b="1" dirty="0">
                    <a:solidFill>
                      <a:schemeClr val="bg1"/>
                    </a:solidFill>
                    <a:latin typeface="Arial" charset="0"/>
                  </a:rPr>
                  <a:t>People</a:t>
                </a:r>
              </a:p>
            </p:txBody>
          </p:sp>
          <p:sp>
            <p:nvSpPr>
              <p:cNvPr id="125959" name="Rectangle 7"/>
              <p:cNvSpPr>
                <a:spLocks noChangeArrowheads="1"/>
              </p:cNvSpPr>
              <p:nvPr/>
            </p:nvSpPr>
            <p:spPr bwMode="auto">
              <a:xfrm rot="5400000">
                <a:off x="2955" y="1130"/>
                <a:ext cx="554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eaLnBrk="1" hangingPunct="1"/>
                <a:endParaRPr lang="en-GB" sz="2400" b="1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960" name="Text Box 8"/>
              <p:cNvSpPr txBox="1">
                <a:spLocks noChangeArrowheads="1"/>
              </p:cNvSpPr>
              <p:nvPr/>
            </p:nvSpPr>
            <p:spPr bwMode="auto">
              <a:xfrm rot="-484655">
                <a:off x="4061" y="2147"/>
                <a:ext cx="8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GB" b="1" dirty="0">
                    <a:solidFill>
                      <a:srgbClr val="E8F5FE"/>
                    </a:solidFill>
                    <a:latin typeface="Arial" charset="0"/>
                  </a:rPr>
                  <a:t>Regulatory</a:t>
                </a:r>
              </a:p>
            </p:txBody>
          </p:sp>
          <p:sp>
            <p:nvSpPr>
              <p:cNvPr id="125961" name="Text Box 9"/>
              <p:cNvSpPr txBox="1">
                <a:spLocks noChangeArrowheads="1"/>
              </p:cNvSpPr>
              <p:nvPr/>
            </p:nvSpPr>
            <p:spPr bwMode="auto">
              <a:xfrm rot="1972874">
                <a:off x="3979" y="2882"/>
                <a:ext cx="7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GB" sz="2000" b="1" dirty="0">
                    <a:solidFill>
                      <a:srgbClr val="E8F5FE"/>
                    </a:solidFill>
                    <a:latin typeface="Arial" charset="0"/>
                  </a:rPr>
                  <a:t>IT</a:t>
                </a:r>
              </a:p>
            </p:txBody>
          </p:sp>
          <p:sp>
            <p:nvSpPr>
              <p:cNvPr id="125962" name="Rectangle 10"/>
              <p:cNvSpPr>
                <a:spLocks noChangeArrowheads="1"/>
              </p:cNvSpPr>
              <p:nvPr/>
            </p:nvSpPr>
            <p:spPr bwMode="auto">
              <a:xfrm rot="14911546">
                <a:off x="3342" y="3371"/>
                <a:ext cx="783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GB" sz="1600" b="1" dirty="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r>
                  <a:rPr lang="en-GB" sz="1600" dirty="0">
                    <a:solidFill>
                      <a:schemeClr val="bg1"/>
                    </a:solidFill>
                    <a:latin typeface="Arial" charset="0"/>
                  </a:rPr>
                  <a:t>om</a:t>
                </a:r>
                <a:r>
                  <a:rPr lang="en-GB" sz="1600" b="1" dirty="0">
                    <a:solidFill>
                      <a:schemeClr val="bg1"/>
                    </a:solidFill>
                    <a:latin typeface="Arial" charset="0"/>
                  </a:rPr>
                  <a:t>petition </a:t>
                </a:r>
              </a:p>
              <a:p>
                <a:pPr algn="ctr" eaLnBrk="1" hangingPunct="1"/>
                <a:r>
                  <a:rPr lang="en-GB" sz="1600" b="1" dirty="0">
                    <a:solidFill>
                      <a:schemeClr val="bg1"/>
                    </a:solidFill>
                    <a:latin typeface="Arial" charset="0"/>
                  </a:rPr>
                  <a:t>/business</a:t>
                </a:r>
                <a:endParaRPr lang="en-GB" sz="2400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963" name="Rectangle 11"/>
              <p:cNvSpPr>
                <a:spLocks noChangeArrowheads="1"/>
              </p:cNvSpPr>
              <p:nvPr/>
            </p:nvSpPr>
            <p:spPr bwMode="auto">
              <a:xfrm rot="17388847">
                <a:off x="2602" y="3342"/>
                <a:ext cx="647" cy="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GB" sz="1600" b="1" dirty="0">
                    <a:solidFill>
                      <a:schemeClr val="bg1"/>
                    </a:solidFill>
                    <a:latin typeface="Arial" charset="0"/>
                  </a:rPr>
                  <a:t>Economic,</a:t>
                </a:r>
              </a:p>
              <a:p>
                <a:pPr algn="ctr" eaLnBrk="1" hangingPunct="1"/>
                <a:r>
                  <a:rPr lang="en-GB" sz="1600" b="1" dirty="0">
                    <a:solidFill>
                      <a:schemeClr val="bg1"/>
                    </a:solidFill>
                    <a:latin typeface="Arial" charset="0"/>
                  </a:rPr>
                  <a:t>political,</a:t>
                </a:r>
              </a:p>
              <a:p>
                <a:pPr algn="ctr" eaLnBrk="1" hangingPunct="1"/>
                <a:r>
                  <a:rPr lang="en-GB" sz="1600" b="1" dirty="0">
                    <a:solidFill>
                      <a:schemeClr val="bg1"/>
                    </a:solidFill>
                    <a:latin typeface="Arial" charset="0"/>
                  </a:rPr>
                  <a:t>fiscal</a:t>
                </a:r>
                <a:endParaRPr lang="en-GB" sz="2400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964" name="Rectangle 12"/>
              <p:cNvSpPr>
                <a:spLocks noChangeArrowheads="1"/>
              </p:cNvSpPr>
              <p:nvPr/>
            </p:nvSpPr>
            <p:spPr bwMode="auto">
              <a:xfrm rot="-1764817">
                <a:off x="2027" y="2933"/>
                <a:ext cx="63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/>
                <a:r>
                  <a:rPr lang="en-GB" sz="1600" b="1" dirty="0">
                    <a:solidFill>
                      <a:schemeClr val="bg1"/>
                    </a:solidFill>
                    <a:latin typeface="Arial" charset="0"/>
                  </a:rPr>
                  <a:t>Financial</a:t>
                </a:r>
                <a:endParaRPr lang="en-GB" sz="2400" dirty="0">
                  <a:solidFill>
                    <a:schemeClr val="bg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5965" name="Text Box 13"/>
              <p:cNvSpPr txBox="1">
                <a:spLocks noChangeArrowheads="1"/>
              </p:cNvSpPr>
              <p:nvPr/>
            </p:nvSpPr>
            <p:spPr bwMode="auto">
              <a:xfrm rot="547889">
                <a:off x="1758" y="2161"/>
                <a:ext cx="85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600" b="1" dirty="0">
                    <a:solidFill>
                      <a:schemeClr val="bg1"/>
                    </a:solidFill>
                    <a:latin typeface="Arial" charset="0"/>
                  </a:rPr>
                  <a:t>Asset</a:t>
                </a:r>
              </a:p>
            </p:txBody>
          </p:sp>
          <p:sp>
            <p:nvSpPr>
              <p:cNvPr id="125966" name="Text Box 14"/>
              <p:cNvSpPr txBox="1">
                <a:spLocks noChangeArrowheads="1"/>
              </p:cNvSpPr>
              <p:nvPr/>
            </p:nvSpPr>
            <p:spPr bwMode="auto">
              <a:xfrm rot="2877274">
                <a:off x="1982" y="1416"/>
                <a:ext cx="973" cy="2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600" b="1" dirty="0" smtClean="0">
                    <a:solidFill>
                      <a:schemeClr val="bg1"/>
                    </a:solidFill>
                    <a:latin typeface="Arial" charset="0"/>
                  </a:rPr>
                  <a:t>Reputation</a:t>
                </a:r>
                <a:endParaRPr lang="en-GB" sz="1600" b="1" dirty="0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5076056" y="2966346"/>
            <a:ext cx="180496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b="1" dirty="0" smtClean="0">
                <a:solidFill>
                  <a:srgbClr val="FFFF00"/>
                </a:solidFill>
                <a:latin typeface="Century725 BT" charset="0"/>
              </a:rPr>
              <a:t>Establishing and evaluating knowledge </a:t>
            </a:r>
            <a:endParaRPr lang="en-GB" sz="2000" b="1" dirty="0">
              <a:solidFill>
                <a:srgbClr val="FFFF00"/>
              </a:solidFill>
              <a:latin typeface="Century725 BT" charset="0"/>
            </a:endParaRPr>
          </a:p>
        </p:txBody>
      </p:sp>
      <p:sp>
        <p:nvSpPr>
          <p:cNvPr id="4" name="Rectangle 3"/>
          <p:cNvSpPr/>
          <p:nvPr/>
        </p:nvSpPr>
        <p:spPr>
          <a:xfrm rot="5400000">
            <a:off x="5363021" y="1455798"/>
            <a:ext cx="13502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negligence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6337935"/>
            <a:ext cx="8384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20000"/>
              </a:spcAft>
            </a:pP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</p:txBody>
      </p:sp>
    </p:spTree>
    <p:extLst>
      <p:ext uri="{BB962C8B-B14F-4D97-AF65-F5344CB8AC3E}">
        <p14:creationId xmlns:p14="http://schemas.microsoft.com/office/powerpoint/2010/main" val="186242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5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Knowledge of your risks?</a:t>
            </a:r>
            <a:endParaRPr lang="en-GB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spcAft>
                <a:spcPct val="20000"/>
              </a:spcAft>
              <a:buNone/>
            </a:pPr>
            <a:endParaRPr lang="en-GB" sz="4000" b="1" dirty="0"/>
          </a:p>
          <a:p>
            <a:pPr>
              <a:spcAft>
                <a:spcPct val="20000"/>
              </a:spcAft>
            </a:pPr>
            <a:r>
              <a:rPr lang="en-GB" sz="2600" i="1" dirty="0" smtClean="0">
                <a:solidFill>
                  <a:schemeClr val="bg1">
                    <a:lumMod val="50000"/>
                  </a:schemeClr>
                </a:solidFill>
              </a:rPr>
              <a:t>Has that knowledge been </a:t>
            </a:r>
            <a:r>
              <a:rPr lang="en-GB" sz="2600" b="1" i="1" dirty="0" smtClean="0">
                <a:solidFill>
                  <a:schemeClr val="bg1">
                    <a:lumMod val="50000"/>
                  </a:schemeClr>
                </a:solidFill>
              </a:rPr>
              <a:t>captured?</a:t>
            </a:r>
          </a:p>
          <a:p>
            <a:pPr>
              <a:spcAft>
                <a:spcPct val="20000"/>
              </a:spcAft>
            </a:pPr>
            <a:r>
              <a:rPr lang="en-GB" sz="2600" b="1" i="1" dirty="0" smtClean="0">
                <a:solidFill>
                  <a:schemeClr val="bg1">
                    <a:lumMod val="50000"/>
                  </a:schemeClr>
                </a:solidFill>
              </a:rPr>
              <a:t>Where</a:t>
            </a:r>
            <a:r>
              <a:rPr lang="en-GB" sz="2600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sz="2600" i="1" dirty="0">
                <a:solidFill>
                  <a:schemeClr val="bg1">
                    <a:lumMod val="50000"/>
                  </a:schemeClr>
                </a:solidFill>
              </a:rPr>
              <a:t>does </a:t>
            </a:r>
            <a:r>
              <a:rPr lang="en-GB" sz="2600" i="1" dirty="0" smtClean="0">
                <a:solidFill>
                  <a:schemeClr val="bg1">
                    <a:lumMod val="50000"/>
                  </a:schemeClr>
                </a:solidFill>
              </a:rPr>
              <a:t>that knowledge reside?</a:t>
            </a:r>
          </a:p>
          <a:p>
            <a:pPr>
              <a:spcAft>
                <a:spcPct val="20000"/>
              </a:spcAft>
            </a:pP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Who </a:t>
            </a:r>
            <a:r>
              <a:rPr lang="en-GB" sz="2600" b="1" dirty="0" smtClean="0">
                <a:solidFill>
                  <a:schemeClr val="bg1">
                    <a:lumMod val="50000"/>
                  </a:schemeClr>
                </a:solidFill>
              </a:rPr>
              <a:t>controls 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that knowledge? </a:t>
            </a:r>
            <a:endParaRPr lang="en-GB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Aft>
                <a:spcPct val="20000"/>
              </a:spcAft>
            </a:pPr>
            <a:r>
              <a:rPr lang="en-GB" sz="2600" dirty="0">
                <a:solidFill>
                  <a:schemeClr val="bg1">
                    <a:lumMod val="50000"/>
                  </a:schemeClr>
                </a:solidFill>
              </a:rPr>
              <a:t>   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Who </a:t>
            </a:r>
            <a:r>
              <a:rPr lang="en-GB" sz="2600" dirty="0">
                <a:solidFill>
                  <a:schemeClr val="bg1">
                    <a:lumMod val="50000"/>
                  </a:schemeClr>
                </a:solidFill>
              </a:rPr>
              <a:t>has </a:t>
            </a:r>
            <a:r>
              <a:rPr lang="en-GB" sz="2600" b="1" dirty="0">
                <a:solidFill>
                  <a:schemeClr val="bg1">
                    <a:lumMod val="50000"/>
                  </a:schemeClr>
                </a:solidFill>
              </a:rPr>
              <a:t>access</a:t>
            </a:r>
            <a:r>
              <a:rPr lang="en-GB" sz="2600" dirty="0">
                <a:solidFill>
                  <a:schemeClr val="bg1">
                    <a:lumMod val="50000"/>
                  </a:schemeClr>
                </a:solidFill>
              </a:rPr>
              <a:t> to that knowledge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marL="0" indent="0">
              <a:spcAft>
                <a:spcPct val="20000"/>
              </a:spcAft>
            </a:pP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   Do </a:t>
            </a:r>
            <a:r>
              <a:rPr lang="en-GB" sz="2600" dirty="0">
                <a:solidFill>
                  <a:schemeClr val="bg1">
                    <a:lumMod val="50000"/>
                  </a:schemeClr>
                </a:solidFill>
              </a:rPr>
              <a:t>you have </a:t>
            </a:r>
            <a:r>
              <a:rPr lang="en-GB" sz="2600" b="1" dirty="0">
                <a:solidFill>
                  <a:schemeClr val="bg1">
                    <a:lumMod val="50000"/>
                  </a:schemeClr>
                </a:solidFill>
              </a:rPr>
              <a:t>systems</a:t>
            </a:r>
            <a:r>
              <a:rPr lang="en-GB" sz="2600" dirty="0">
                <a:solidFill>
                  <a:schemeClr val="bg1">
                    <a:lumMod val="50000"/>
                  </a:schemeClr>
                </a:solidFill>
              </a:rPr>
              <a:t> to 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identify, monitor</a:t>
            </a:r>
            <a:r>
              <a:rPr lang="en-GB" sz="2600" dirty="0">
                <a:solidFill>
                  <a:schemeClr val="bg1">
                    <a:lumMod val="50000"/>
                  </a:schemeClr>
                </a:solidFill>
              </a:rPr>
              <a:t>, review and</a:t>
            </a:r>
            <a:br>
              <a:rPr lang="en-GB" sz="2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600" dirty="0">
                <a:solidFill>
                  <a:schemeClr val="bg1">
                    <a:lumMod val="50000"/>
                  </a:schemeClr>
                </a:solidFill>
              </a:rPr>
              <a:t>     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assess </a:t>
            </a:r>
            <a:r>
              <a:rPr lang="en-GB" sz="2600" dirty="0">
                <a:solidFill>
                  <a:schemeClr val="bg1">
                    <a:lumMod val="50000"/>
                  </a:schemeClr>
                </a:solidFill>
              </a:rPr>
              <a:t>your </a:t>
            </a:r>
            <a:r>
              <a:rPr lang="en-GB" sz="2600" dirty="0" smtClean="0">
                <a:solidFill>
                  <a:schemeClr val="bg1">
                    <a:lumMod val="50000"/>
                  </a:schemeClr>
                </a:solidFill>
              </a:rPr>
              <a:t>compliance knowledge?</a:t>
            </a:r>
          </a:p>
          <a:p>
            <a:pPr marL="0" indent="0">
              <a:spcAft>
                <a:spcPct val="20000"/>
              </a:spcAft>
            </a:pPr>
            <a:endParaRPr lang="en-GB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Aft>
                <a:spcPct val="20000"/>
              </a:spcAft>
            </a:pPr>
            <a:endParaRPr lang="en-GB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spcAft>
                <a:spcPct val="20000"/>
              </a:spcAft>
              <a:buNone/>
            </a:pP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PETER SCOTT CONSULTING</a:t>
            </a:r>
          </a:p>
          <a:p>
            <a:pPr marL="0" indent="0">
              <a:spcAft>
                <a:spcPct val="20000"/>
              </a:spcAft>
              <a:buNone/>
            </a:pPr>
            <a:endParaRPr lang="en-GB" sz="2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1250</Words>
  <Application>Microsoft Office PowerPoint</Application>
  <PresentationFormat>On-screen Show (4:3)</PresentationFormat>
  <Paragraphs>323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Current risk and compliance priorities for law firms </vt:lpstr>
      <vt:lpstr>Setting the scene</vt:lpstr>
      <vt:lpstr>What do General Counsel see as the biggest risk to their businesses in the next 18 months?</vt:lpstr>
      <vt:lpstr>Which issues most concern General Counsel over the next 18 months?</vt:lpstr>
      <vt:lpstr>Changes made by General Counsel in managing regulatory risk</vt:lpstr>
      <vt:lpstr>Priority challenges for law firms</vt:lpstr>
      <vt:lpstr>PowerPoint Presentation</vt:lpstr>
      <vt:lpstr>Knowing your risks</vt:lpstr>
      <vt:lpstr>Knowledge of your risks?</vt:lpstr>
      <vt:lpstr>  Developing a knowledge management strategy to capture and share knowledge is a fundamental component of effective risk management      </vt:lpstr>
      <vt:lpstr>PowerPoint Presentation</vt:lpstr>
      <vt:lpstr>The scope and volume of risk management and compliance now requires a different approach</vt:lpstr>
      <vt:lpstr>  Monitoring your risks under the SRA Code of Conduct  </vt:lpstr>
      <vt:lpstr>Monitoring of  what?</vt:lpstr>
      <vt:lpstr>Methods to actively monitor compliance</vt:lpstr>
      <vt:lpstr>PowerPoint Presentation</vt:lpstr>
      <vt:lpstr>A financially stable law firm is intrinsic to good risk management</vt:lpstr>
      <vt:lpstr>Resourcing challenges</vt:lpstr>
      <vt:lpstr>Resourcing solutions</vt:lpstr>
      <vt:lpstr>    Managing risk and compliance is about managing processes    </vt:lpstr>
      <vt:lpstr>Top 10 priorities for management of IT in law firms over the next decade </vt:lpstr>
      <vt:lpstr> Embed compliance procedures and monitoring methods into IT systems </vt:lpstr>
      <vt:lpstr>Put in place an integrated system to cost effectively manage risk </vt:lpstr>
      <vt:lpstr>Advantages of a systemised compliance and risk  management process? </vt:lpstr>
      <vt:lpstr>What do you see as your biggest risks?   What priority steps are you going to take to manage them?</vt:lpstr>
      <vt:lpstr>         Questions?           PETER SCOTT CONSULTING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cost effectively resource your COLP and COFA and your risk management </dc:title>
  <dc:creator>Peter</dc:creator>
  <cp:lastModifiedBy>Peter</cp:lastModifiedBy>
  <cp:revision>97</cp:revision>
  <cp:lastPrinted>2015-11-26T10:31:06Z</cp:lastPrinted>
  <dcterms:created xsi:type="dcterms:W3CDTF">2015-11-17T16:02:55Z</dcterms:created>
  <dcterms:modified xsi:type="dcterms:W3CDTF">2015-11-27T15:09:47Z</dcterms:modified>
</cp:coreProperties>
</file>